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2.jpe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20061" y="-478531"/>
            <a:ext cx="4411594" cy="539096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552859" y="8160527"/>
            <a:ext cx="3189599" cy="15890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42725" y="1028700"/>
            <a:ext cx="2097616" cy="1044994"/>
          </a:xfrm>
          <a:prstGeom prst="rect">
            <a:avLst/>
          </a:prstGeom>
        </p:spPr>
      </p:pic>
      <p:sp>
        <p:nvSpPr>
          <p:cNvPr name="AutoShape 5" id="5"/>
          <p:cNvSpPr/>
          <p:nvPr/>
        </p:nvSpPr>
        <p:spPr>
          <a:xfrm rot="-2386809">
            <a:off x="13714989" y="8040872"/>
            <a:ext cx="1382246" cy="239309"/>
          </a:xfrm>
          <a:prstGeom prst="rect">
            <a:avLst/>
          </a:prstGeom>
          <a:solidFill>
            <a:srgbClr val="6422B8"/>
          </a:solidFill>
        </p:spPr>
      </p:sp>
      <p:grpSp>
        <p:nvGrpSpPr>
          <p:cNvPr name="Group 6" id="6"/>
          <p:cNvGrpSpPr/>
          <p:nvPr/>
        </p:nvGrpSpPr>
        <p:grpSpPr>
          <a:xfrm rot="0">
            <a:off x="15742458" y="1028700"/>
            <a:ext cx="1516842" cy="1516842"/>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sp>
      </p:grpSp>
      <p:sp>
        <p:nvSpPr>
          <p:cNvPr name="TextBox 8" id="8"/>
          <p:cNvSpPr txBox="true"/>
          <p:nvPr/>
        </p:nvSpPr>
        <p:spPr>
          <a:xfrm rot="0">
            <a:off x="1920148" y="3720901"/>
            <a:ext cx="14580731" cy="2759473"/>
          </a:xfrm>
          <a:prstGeom prst="rect">
            <a:avLst/>
          </a:prstGeom>
        </p:spPr>
        <p:txBody>
          <a:bodyPr anchor="t" rtlCol="false" tIns="0" lIns="0" bIns="0" rIns="0">
            <a:spAutoFit/>
          </a:bodyPr>
          <a:lstStyle/>
          <a:p>
            <a:pPr algn="ctr">
              <a:lnSpc>
                <a:spcPts val="11009"/>
              </a:lnSpc>
            </a:pPr>
            <a:r>
              <a:rPr lang="en-US" sz="8468">
                <a:solidFill>
                  <a:srgbClr val="1B48AB"/>
                </a:solidFill>
                <a:latin typeface="Poppins Medium"/>
              </a:rPr>
              <a:t>SEO </a:t>
            </a:r>
            <a:r>
              <a:rPr lang="en-US" sz="8468">
                <a:solidFill>
                  <a:srgbClr val="1B1B1B"/>
                </a:solidFill>
                <a:latin typeface="Poppins Medium"/>
              </a:rPr>
              <a:t>,Tema dan Template WordPress</a:t>
            </a:r>
          </a:p>
        </p:txBody>
      </p:sp>
      <p:sp>
        <p:nvSpPr>
          <p:cNvPr name="TextBox 9" id="9"/>
          <p:cNvSpPr txBox="true"/>
          <p:nvPr/>
        </p:nvSpPr>
        <p:spPr>
          <a:xfrm rot="0">
            <a:off x="4011115" y="6336752"/>
            <a:ext cx="10265770" cy="596727"/>
          </a:xfrm>
          <a:prstGeom prst="rect">
            <a:avLst/>
          </a:prstGeom>
        </p:spPr>
        <p:txBody>
          <a:bodyPr anchor="t" rtlCol="false" tIns="0" lIns="0" bIns="0" rIns="0">
            <a:spAutoFit/>
          </a:bodyPr>
          <a:lstStyle/>
          <a:p>
            <a:pPr algn="ctr">
              <a:lnSpc>
                <a:spcPts val="4909"/>
              </a:lnSpc>
            </a:pPr>
            <a:r>
              <a:rPr lang="en-US" sz="3506">
                <a:solidFill>
                  <a:srgbClr val="1B1B1B"/>
                </a:solidFill>
                <a:latin typeface="Poppins Light"/>
              </a:rPr>
              <a:t>Pemahaman Tentang Wordpress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59424" y="0"/>
            <a:ext cx="3407342" cy="416377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2750134" cy="1370067"/>
          </a:xfrm>
          <a:prstGeom prst="rect">
            <a:avLst/>
          </a:prstGeom>
        </p:spPr>
      </p:pic>
      <p:sp>
        <p:nvSpPr>
          <p:cNvPr name="AutoShape 4" id="4"/>
          <p:cNvSpPr/>
          <p:nvPr/>
        </p:nvSpPr>
        <p:spPr>
          <a:xfrm rot="-2386809">
            <a:off x="14968301" y="2496397"/>
            <a:ext cx="1382246" cy="239309"/>
          </a:xfrm>
          <a:prstGeom prst="rect">
            <a:avLst/>
          </a:prstGeom>
          <a:solidFill>
            <a:srgbClr val="FF738E"/>
          </a:solidFill>
        </p:spPr>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2616" y="7334250"/>
            <a:ext cx="2952750" cy="2952750"/>
          </a:xfrm>
          <a:prstGeom prst="rect">
            <a:avLst/>
          </a:prstGeom>
        </p:spPr>
      </p:pic>
      <p:pic>
        <p:nvPicPr>
          <p:cNvPr name="Picture 6" id="6"/>
          <p:cNvPicPr>
            <a:picLocks noChangeAspect="true"/>
          </p:cNvPicPr>
          <p:nvPr/>
        </p:nvPicPr>
        <p:blipFill>
          <a:blip r:embed="rId8"/>
          <a:srcRect l="0" t="13309" r="32189" b="9173"/>
          <a:stretch>
            <a:fillRect/>
          </a:stretch>
        </p:blipFill>
        <p:spPr>
          <a:xfrm flipH="false" flipV="false" rot="0">
            <a:off x="3916831" y="2616052"/>
            <a:ext cx="10454337" cy="7469260"/>
          </a:xfrm>
          <a:prstGeom prst="rect">
            <a:avLst/>
          </a:prstGeom>
        </p:spPr>
      </p:pic>
      <p:sp>
        <p:nvSpPr>
          <p:cNvPr name="TextBox 7" id="7"/>
          <p:cNvSpPr txBox="true"/>
          <p:nvPr/>
        </p:nvSpPr>
        <p:spPr>
          <a:xfrm rot="0">
            <a:off x="1242318" y="857250"/>
            <a:ext cx="15803364" cy="1543048"/>
          </a:xfrm>
          <a:prstGeom prst="rect">
            <a:avLst/>
          </a:prstGeom>
        </p:spPr>
        <p:txBody>
          <a:bodyPr anchor="t" rtlCol="false" tIns="0" lIns="0" bIns="0" rIns="0">
            <a:spAutoFit/>
          </a:bodyPr>
          <a:lstStyle/>
          <a:p>
            <a:pPr algn="ctr">
              <a:lnSpc>
                <a:spcPts val="12600"/>
              </a:lnSpc>
            </a:pPr>
            <a:r>
              <a:rPr lang="en-US" sz="9000">
                <a:solidFill>
                  <a:srgbClr val="000000"/>
                </a:solidFill>
                <a:latin typeface="Open Sans Light Bold"/>
              </a:rPr>
              <a:t>4. Analisa Keterbacaan Post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386809">
            <a:off x="996005" y="1443211"/>
            <a:ext cx="1382246" cy="239309"/>
          </a:xfrm>
          <a:prstGeom prst="rect">
            <a:avLst/>
          </a:prstGeom>
          <a:solidFill>
            <a:srgbClr val="FA7590"/>
          </a:solidFill>
        </p:spPr>
      </p:sp>
      <p:grpSp>
        <p:nvGrpSpPr>
          <p:cNvPr name="Group 3" id="3"/>
          <p:cNvGrpSpPr/>
          <p:nvPr/>
        </p:nvGrpSpPr>
        <p:grpSpPr>
          <a:xfrm rot="0">
            <a:off x="2808518" y="2968754"/>
            <a:ext cx="1484783" cy="1484783"/>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4CC"/>
            </a:solidFill>
          </p:spPr>
        </p:sp>
      </p:grpSp>
      <p:grpSp>
        <p:nvGrpSpPr>
          <p:cNvPr name="Group 5" id="5"/>
          <p:cNvGrpSpPr/>
          <p:nvPr/>
        </p:nvGrpSpPr>
        <p:grpSpPr>
          <a:xfrm rot="0">
            <a:off x="2808518" y="4060670"/>
            <a:ext cx="12670963" cy="3212852"/>
            <a:chOff x="0" y="0"/>
            <a:chExt cx="16894617" cy="4283803"/>
          </a:xfrm>
        </p:grpSpPr>
        <p:sp>
          <p:nvSpPr>
            <p:cNvPr name="TextBox 6" id="6"/>
            <p:cNvSpPr txBox="true"/>
            <p:nvPr/>
          </p:nvSpPr>
          <p:spPr>
            <a:xfrm rot="0">
              <a:off x="0" y="421322"/>
              <a:ext cx="16894617" cy="1568451"/>
            </a:xfrm>
            <a:prstGeom prst="rect">
              <a:avLst/>
            </a:prstGeom>
          </p:spPr>
          <p:txBody>
            <a:bodyPr anchor="t" rtlCol="false" tIns="0" lIns="0" bIns="0" rIns="0">
              <a:spAutoFit/>
            </a:bodyPr>
            <a:lstStyle/>
            <a:p>
              <a:pPr algn="ctr">
                <a:lnSpc>
                  <a:spcPts val="9674"/>
                </a:lnSpc>
              </a:pPr>
              <a:r>
                <a:rPr lang="en-US" sz="7499">
                  <a:solidFill>
                    <a:srgbClr val="1B1B1B"/>
                  </a:solidFill>
                  <a:latin typeface="Poppins Medium Bold"/>
                </a:rPr>
                <a:t>"Apa itu Tema?."</a:t>
              </a:r>
            </a:p>
          </p:txBody>
        </p:sp>
        <p:sp>
          <p:nvSpPr>
            <p:cNvPr name="TextBox 7" id="7"/>
            <p:cNvSpPr txBox="true"/>
            <p:nvPr/>
          </p:nvSpPr>
          <p:spPr>
            <a:xfrm rot="0">
              <a:off x="3771529" y="3477353"/>
              <a:ext cx="9351559" cy="806450"/>
            </a:xfrm>
            <a:prstGeom prst="rect">
              <a:avLst/>
            </a:prstGeom>
          </p:spPr>
          <p:txBody>
            <a:bodyPr anchor="t" rtlCol="false" tIns="0" lIns="0" bIns="0" rIns="0">
              <a:spAutoFit/>
            </a:bodyPr>
            <a:lstStyle/>
            <a:p>
              <a:pPr algn="ctr">
                <a:lnSpc>
                  <a:spcPts val="5250"/>
                </a:lnSpc>
              </a:pPr>
            </a:p>
          </p:txBody>
        </p:sp>
      </p:grpSp>
      <p:sp>
        <p:nvSpPr>
          <p:cNvPr name="AutoShape 8" id="8"/>
          <p:cNvSpPr/>
          <p:nvPr/>
        </p:nvSpPr>
        <p:spPr>
          <a:xfrm rot="0">
            <a:off x="5897880" y="5667096"/>
            <a:ext cx="6492240" cy="0"/>
          </a:xfrm>
          <a:prstGeom prst="line">
            <a:avLst/>
          </a:prstGeom>
          <a:ln cap="flat" w="57150">
            <a:solidFill>
              <a:srgbClr val="000000"/>
            </a:solidFill>
            <a:prstDash val="solid"/>
            <a:headEnd type="none" len="sm" w="sm"/>
            <a:tailEnd type="none" len="sm" w="sm"/>
          </a:ln>
        </p:spPr>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173200" y="6524416"/>
            <a:ext cx="4114800" cy="4114800"/>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572639" y="6216418"/>
            <a:ext cx="7142721" cy="3571361"/>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100000">
            <a:off x="7500396" y="898290"/>
            <a:ext cx="3287209" cy="328720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32312">
            <a:off x="8152639" y="7928141"/>
            <a:ext cx="1982723" cy="1982723"/>
          </a:xfrm>
          <a:prstGeom prst="rect">
            <a:avLst/>
          </a:prstGeom>
        </p:spPr>
      </p:pic>
      <p:sp>
        <p:nvSpPr>
          <p:cNvPr name="AutoShape 4" id="4"/>
          <p:cNvSpPr/>
          <p:nvPr/>
        </p:nvSpPr>
        <p:spPr>
          <a:xfrm rot="4010">
            <a:off x="1028694" y="7384271"/>
            <a:ext cx="16329851" cy="0"/>
          </a:xfrm>
          <a:prstGeom prst="line">
            <a:avLst/>
          </a:prstGeom>
          <a:ln cap="flat" w="47625">
            <a:solidFill>
              <a:srgbClr val="000000"/>
            </a:solidFill>
            <a:prstDash val="solid"/>
            <a:headEnd type="none" len="sm" w="sm"/>
            <a:tailEnd type="none" len="sm" w="sm"/>
          </a:ln>
        </p:spPr>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248176" y="0"/>
            <a:ext cx="3039824" cy="3039824"/>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58706" y="7937557"/>
            <a:ext cx="3065388" cy="1532694"/>
          </a:xfrm>
          <a:prstGeom prst="rect">
            <a:avLst/>
          </a:prstGeom>
        </p:spPr>
      </p:pic>
      <p:sp>
        <p:nvSpPr>
          <p:cNvPr name="TextBox 7" id="7"/>
          <p:cNvSpPr txBox="true"/>
          <p:nvPr/>
        </p:nvSpPr>
        <p:spPr>
          <a:xfrm rot="0">
            <a:off x="0" y="4124325"/>
            <a:ext cx="18288000" cy="2371725"/>
          </a:xfrm>
          <a:prstGeom prst="rect">
            <a:avLst/>
          </a:prstGeom>
        </p:spPr>
        <p:txBody>
          <a:bodyPr anchor="t" rtlCol="false" tIns="0" lIns="0" bIns="0" rIns="0">
            <a:spAutoFit/>
          </a:bodyPr>
          <a:lstStyle/>
          <a:p>
            <a:pPr algn="ctr">
              <a:lnSpc>
                <a:spcPts val="6300"/>
              </a:lnSpc>
            </a:pPr>
            <a:r>
              <a:rPr lang="en-US" sz="4500">
                <a:solidFill>
                  <a:srgbClr val="000000"/>
                </a:solidFill>
                <a:latin typeface="Open Sans"/>
              </a:rPr>
              <a:t>"</a:t>
            </a:r>
            <a:r>
              <a:rPr lang="en-US" sz="4500">
                <a:solidFill>
                  <a:srgbClr val="000000"/>
                </a:solidFill>
                <a:latin typeface="Open Sans Bold"/>
              </a:rPr>
              <a:t>WordPress Tema</a:t>
            </a:r>
            <a:r>
              <a:rPr lang="en-US" sz="4500">
                <a:solidFill>
                  <a:srgbClr val="000000"/>
                </a:solidFill>
                <a:latin typeface="Open Sans"/>
              </a:rPr>
              <a:t> adalah salah satu fitur yang digunakan untuk menambah fungsional dari segi tampilan atau layout WordPress , sehingga tampilan lebih menarik lagi."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77128" y="764861"/>
            <a:ext cx="4114800" cy="4114800"/>
          </a:xfrm>
          <a:prstGeom prst="rect">
            <a:avLst/>
          </a:prstGeom>
        </p:spPr>
      </p:pic>
      <p:pic>
        <p:nvPicPr>
          <p:cNvPr name="Picture 3" id="3"/>
          <p:cNvPicPr>
            <a:picLocks noChangeAspect="true"/>
          </p:cNvPicPr>
          <p:nvPr/>
        </p:nvPicPr>
        <p:blipFill>
          <a:blip r:embed="rId4">
            <a:alphaModFix amt="43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337080" y="5785221"/>
            <a:ext cx="3427347" cy="1744831"/>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378252" y="92360"/>
            <a:ext cx="1345002" cy="1345002"/>
          </a:xfrm>
          <a:prstGeom prst="rect">
            <a:avLst/>
          </a:prstGeom>
        </p:spPr>
      </p:pic>
      <p:pic>
        <p:nvPicPr>
          <p:cNvPr name="Picture 5" id="5"/>
          <p:cNvPicPr>
            <a:picLocks noChangeAspect="true"/>
          </p:cNvPicPr>
          <p:nvPr/>
        </p:nvPicPr>
        <p:blipFill>
          <a:blip r:embed="rId8">
            <a:alphaModFix amt="65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55259" y="7017212"/>
            <a:ext cx="7315200" cy="3657600"/>
          </a:xfrm>
          <a:prstGeom prst="rect">
            <a:avLst/>
          </a:prstGeom>
        </p:spPr>
      </p:pic>
      <p:sp>
        <p:nvSpPr>
          <p:cNvPr name="TextBox 6" id="6"/>
          <p:cNvSpPr txBox="true"/>
          <p:nvPr/>
        </p:nvSpPr>
        <p:spPr>
          <a:xfrm rot="0">
            <a:off x="2217583" y="3918835"/>
            <a:ext cx="13852835" cy="5848349"/>
          </a:xfrm>
          <a:prstGeom prst="rect">
            <a:avLst/>
          </a:prstGeom>
        </p:spPr>
        <p:txBody>
          <a:bodyPr anchor="t" rtlCol="false" tIns="0" lIns="0" bIns="0" rIns="0">
            <a:spAutoFit/>
          </a:bodyPr>
          <a:lstStyle/>
          <a:p>
            <a:pPr algn="ctr">
              <a:lnSpc>
                <a:spcPts val="4200"/>
              </a:lnSpc>
            </a:pPr>
            <a:r>
              <a:rPr lang="en-US" sz="3000">
                <a:solidFill>
                  <a:srgbClr val="000000"/>
                </a:solidFill>
                <a:latin typeface="Open Sans"/>
              </a:rPr>
              <a:t>•</a:t>
            </a:r>
            <a:r>
              <a:rPr lang="en-US" sz="3000">
                <a:solidFill>
                  <a:srgbClr val="000000"/>
                </a:solidFill>
                <a:latin typeface="Open Sans Bold"/>
              </a:rPr>
              <a:t> Company/Personal Profile.</a:t>
            </a:r>
            <a:r>
              <a:rPr lang="en-US" sz="3000">
                <a:solidFill>
                  <a:srgbClr val="000000"/>
                </a:solidFill>
                <a:latin typeface="Open Sans"/>
              </a:rPr>
              <a:t> Bertujuan untuk memperkenalkan Profil dari Perusahaan atau Branding Personal </a:t>
            </a:r>
          </a:p>
          <a:p>
            <a:pPr algn="ctr">
              <a:lnSpc>
                <a:spcPts val="4200"/>
              </a:lnSpc>
            </a:pPr>
          </a:p>
          <a:p>
            <a:pPr algn="ctr">
              <a:lnSpc>
                <a:spcPts val="4200"/>
              </a:lnSpc>
            </a:pPr>
            <a:r>
              <a:rPr lang="en-US" sz="3000">
                <a:solidFill>
                  <a:srgbClr val="000000"/>
                </a:solidFill>
                <a:latin typeface="Open Sans"/>
              </a:rPr>
              <a:t>• </a:t>
            </a:r>
            <a:r>
              <a:rPr lang="en-US" sz="3000">
                <a:solidFill>
                  <a:srgbClr val="000000"/>
                </a:solidFill>
                <a:latin typeface="Open Sans Bold"/>
              </a:rPr>
              <a:t>Blog.</a:t>
            </a:r>
            <a:r>
              <a:rPr lang="en-US" sz="3000">
                <a:solidFill>
                  <a:srgbClr val="000000"/>
                </a:solidFill>
                <a:latin typeface="Open Sans"/>
              </a:rPr>
              <a:t> Bertujuan untuk memberikan Update Artikel yang bermanfaat secara berkala dari waktu ke waktu. Artikel dapat berupa berita terkini, tutorial tips, serta urutan cerita yang dapat memberi manfaat kepada para pengunjung Website. </a:t>
            </a:r>
          </a:p>
          <a:p>
            <a:pPr algn="ctr">
              <a:lnSpc>
                <a:spcPts val="4200"/>
              </a:lnSpc>
            </a:pPr>
          </a:p>
          <a:p>
            <a:pPr algn="ctr">
              <a:lnSpc>
                <a:spcPts val="4200"/>
              </a:lnSpc>
            </a:pPr>
            <a:r>
              <a:rPr lang="en-US" sz="3000">
                <a:solidFill>
                  <a:srgbClr val="000000"/>
                </a:solidFill>
                <a:latin typeface="Open Sans"/>
              </a:rPr>
              <a:t>• </a:t>
            </a:r>
            <a:r>
              <a:rPr lang="en-US" sz="3000">
                <a:solidFill>
                  <a:srgbClr val="000000"/>
                </a:solidFill>
                <a:latin typeface="Open Sans Bold"/>
              </a:rPr>
              <a:t>Toko Online. </a:t>
            </a:r>
            <a:r>
              <a:rPr lang="en-US" sz="3000">
                <a:solidFill>
                  <a:srgbClr val="000000"/>
                </a:solidFill>
                <a:latin typeface="Open Sans"/>
              </a:rPr>
              <a:t>Website yang bertujuan untuk berjualan. Website berupa seperti etalase produk yang mau dijual serta terintegrasi agar Para Pengunjung dapat membeli secara online melalui Website ini.</a:t>
            </a:r>
          </a:p>
        </p:txBody>
      </p:sp>
      <p:sp>
        <p:nvSpPr>
          <p:cNvPr name="TextBox 7" id="7"/>
          <p:cNvSpPr txBox="true"/>
          <p:nvPr/>
        </p:nvSpPr>
        <p:spPr>
          <a:xfrm rot="0">
            <a:off x="0" y="1325953"/>
            <a:ext cx="18288000" cy="181102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Tergantung jenis website yang ingin dibuat,Tema WordPress dapat dikategorikan Menjadi 3 jenis,Yaitu: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386809">
            <a:off x="996005" y="1443211"/>
            <a:ext cx="1382246" cy="239309"/>
          </a:xfrm>
          <a:prstGeom prst="rect">
            <a:avLst/>
          </a:prstGeom>
          <a:solidFill>
            <a:srgbClr val="6422B8"/>
          </a:solidFill>
        </p:spPr>
      </p:sp>
      <p:grpSp>
        <p:nvGrpSpPr>
          <p:cNvPr name="Group 3" id="3"/>
          <p:cNvGrpSpPr/>
          <p:nvPr/>
        </p:nvGrpSpPr>
        <p:grpSpPr>
          <a:xfrm rot="0">
            <a:off x="2808518" y="2968754"/>
            <a:ext cx="1484783" cy="1484783"/>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555FF"/>
            </a:solidFill>
          </p:spPr>
        </p:sp>
      </p:grpSp>
      <p:grpSp>
        <p:nvGrpSpPr>
          <p:cNvPr name="Group 5" id="5"/>
          <p:cNvGrpSpPr/>
          <p:nvPr/>
        </p:nvGrpSpPr>
        <p:grpSpPr>
          <a:xfrm rot="0">
            <a:off x="2808518" y="4060670"/>
            <a:ext cx="12670963" cy="3212852"/>
            <a:chOff x="0" y="0"/>
            <a:chExt cx="16894617" cy="4283803"/>
          </a:xfrm>
        </p:grpSpPr>
        <p:sp>
          <p:nvSpPr>
            <p:cNvPr name="TextBox 6" id="6"/>
            <p:cNvSpPr txBox="true"/>
            <p:nvPr/>
          </p:nvSpPr>
          <p:spPr>
            <a:xfrm rot="0">
              <a:off x="0" y="421322"/>
              <a:ext cx="16894617" cy="1568451"/>
            </a:xfrm>
            <a:prstGeom prst="rect">
              <a:avLst/>
            </a:prstGeom>
          </p:spPr>
          <p:txBody>
            <a:bodyPr anchor="t" rtlCol="false" tIns="0" lIns="0" bIns="0" rIns="0">
              <a:spAutoFit/>
            </a:bodyPr>
            <a:lstStyle/>
            <a:p>
              <a:pPr algn="ctr">
                <a:lnSpc>
                  <a:spcPts val="9674"/>
                </a:lnSpc>
              </a:pPr>
              <a:r>
                <a:rPr lang="en-US" sz="7499">
                  <a:solidFill>
                    <a:srgbClr val="1B1B1B"/>
                  </a:solidFill>
                  <a:latin typeface="Poppins Medium Bold"/>
                </a:rPr>
                <a:t>"Apa itu Template?."</a:t>
              </a:r>
            </a:p>
          </p:txBody>
        </p:sp>
        <p:sp>
          <p:nvSpPr>
            <p:cNvPr name="TextBox 7" id="7"/>
            <p:cNvSpPr txBox="true"/>
            <p:nvPr/>
          </p:nvSpPr>
          <p:spPr>
            <a:xfrm rot="0">
              <a:off x="3771529" y="3477353"/>
              <a:ext cx="9351559" cy="806450"/>
            </a:xfrm>
            <a:prstGeom prst="rect">
              <a:avLst/>
            </a:prstGeom>
          </p:spPr>
          <p:txBody>
            <a:bodyPr anchor="t" rtlCol="false" tIns="0" lIns="0" bIns="0" rIns="0">
              <a:spAutoFit/>
            </a:bodyPr>
            <a:lstStyle/>
            <a:p>
              <a:pPr algn="ctr">
                <a:lnSpc>
                  <a:spcPts val="5250"/>
                </a:lnSpc>
              </a:pPr>
            </a:p>
          </p:txBody>
        </p:sp>
      </p:grpSp>
      <p:sp>
        <p:nvSpPr>
          <p:cNvPr name="AutoShape 8" id="8"/>
          <p:cNvSpPr/>
          <p:nvPr/>
        </p:nvSpPr>
        <p:spPr>
          <a:xfrm rot="0">
            <a:off x="5897880" y="5667096"/>
            <a:ext cx="6492240" cy="0"/>
          </a:xfrm>
          <a:prstGeom prst="line">
            <a:avLst/>
          </a:prstGeom>
          <a:ln cap="flat" w="57150">
            <a:solidFill>
              <a:srgbClr val="000000"/>
            </a:solidFill>
            <a:prstDash val="solid"/>
            <a:headEnd type="none" len="sm" w="sm"/>
            <a:tailEnd type="none" len="sm" w="sm"/>
          </a:ln>
        </p:spPr>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173200" y="6524416"/>
            <a:ext cx="4114800" cy="4114800"/>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572639" y="6216418"/>
            <a:ext cx="7142721" cy="3571361"/>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74327" y="8385884"/>
            <a:ext cx="3427347" cy="17448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28653" y="8385884"/>
            <a:ext cx="1982723" cy="1982723"/>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717796" y="0"/>
            <a:ext cx="3083008" cy="3083008"/>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4862" y="241265"/>
            <a:ext cx="2914336" cy="2914336"/>
          </a:xfrm>
          <a:prstGeom prst="rect">
            <a:avLst/>
          </a:prstGeom>
        </p:spPr>
      </p:pic>
      <p:sp>
        <p:nvSpPr>
          <p:cNvPr name="TextBox 6" id="6"/>
          <p:cNvSpPr txBox="true"/>
          <p:nvPr/>
        </p:nvSpPr>
        <p:spPr>
          <a:xfrm rot="0">
            <a:off x="0" y="3060351"/>
            <a:ext cx="18288000" cy="4406887"/>
          </a:xfrm>
          <a:prstGeom prst="rect">
            <a:avLst/>
          </a:prstGeom>
        </p:spPr>
        <p:txBody>
          <a:bodyPr anchor="t" rtlCol="false" tIns="0" lIns="0" bIns="0" rIns="0">
            <a:spAutoFit/>
          </a:bodyPr>
          <a:lstStyle/>
          <a:p>
            <a:pPr algn="ctr">
              <a:lnSpc>
                <a:spcPts val="7000"/>
              </a:lnSpc>
            </a:pPr>
            <a:r>
              <a:rPr lang="en-US" sz="5000">
                <a:solidFill>
                  <a:srgbClr val="000000"/>
                </a:solidFill>
                <a:latin typeface="Open Sans Light Bold"/>
              </a:rPr>
              <a:t>"Template</a:t>
            </a:r>
            <a:r>
              <a:rPr lang="en-US" sz="5000">
                <a:solidFill>
                  <a:srgbClr val="000000"/>
                </a:solidFill>
                <a:latin typeface="Open Sans Light"/>
              </a:rPr>
              <a:t> pada WordPress adalah salah satu fitur untuk membuat website dengan kerangka dan tampilan yang sebelumnya telah dibuat,Sehingga pemakai Template hanya perlu untuk menyesuaikan Template tersebut dengan kebutuhan Website-nya."  </a:t>
            </a:r>
          </a:p>
        </p:txBody>
      </p:sp>
      <p:sp>
        <p:nvSpPr>
          <p:cNvPr name="AutoShape 7" id="7"/>
          <p:cNvSpPr/>
          <p:nvPr/>
        </p:nvSpPr>
        <p:spPr>
          <a:xfrm rot="0">
            <a:off x="762709" y="7943920"/>
            <a:ext cx="16712190" cy="0"/>
          </a:xfrm>
          <a:prstGeom prst="line">
            <a:avLst/>
          </a:prstGeom>
          <a:ln cap="flat" w="57150">
            <a:solidFill>
              <a:srgbClr val="000000"/>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2194" y="1028700"/>
            <a:ext cx="3154907" cy="315490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alpha val="75686"/>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729384" y="7997942"/>
            <a:ext cx="2529916" cy="1260358"/>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8897875"/>
            <a:ext cx="1389125" cy="1389125"/>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267939" y="0"/>
            <a:ext cx="1982723" cy="1982723"/>
          </a:xfrm>
          <a:prstGeom prst="rect">
            <a:avLst/>
          </a:prstGeom>
        </p:spPr>
      </p:pic>
      <p:sp>
        <p:nvSpPr>
          <p:cNvPr name="TextBox 7" id="7"/>
          <p:cNvSpPr txBox="true"/>
          <p:nvPr/>
        </p:nvSpPr>
        <p:spPr>
          <a:xfrm rot="0">
            <a:off x="2306039" y="2247901"/>
            <a:ext cx="13675921" cy="1867281"/>
          </a:xfrm>
          <a:prstGeom prst="rect">
            <a:avLst/>
          </a:prstGeom>
        </p:spPr>
        <p:txBody>
          <a:bodyPr anchor="t" rtlCol="false" tIns="0" lIns="0" bIns="0" rIns="0">
            <a:spAutoFit/>
          </a:bodyPr>
          <a:lstStyle/>
          <a:p>
            <a:pPr algn="ctr">
              <a:lnSpc>
                <a:spcPts val="7482"/>
              </a:lnSpc>
            </a:pPr>
            <a:r>
              <a:rPr lang="en-US" sz="5800">
                <a:solidFill>
                  <a:srgbClr val="1B1B1B"/>
                </a:solidFill>
                <a:latin typeface="Poppins Medium"/>
              </a:rPr>
              <a:t>File Template WordPress biasanya terdiri dari:</a:t>
            </a:r>
          </a:p>
        </p:txBody>
      </p:sp>
      <p:sp>
        <p:nvSpPr>
          <p:cNvPr name="TextBox 8" id="8"/>
          <p:cNvSpPr txBox="true"/>
          <p:nvPr/>
        </p:nvSpPr>
        <p:spPr>
          <a:xfrm rot="0">
            <a:off x="2306039" y="4612931"/>
            <a:ext cx="5791183" cy="3032378"/>
          </a:xfrm>
          <a:prstGeom prst="rect">
            <a:avLst/>
          </a:prstGeom>
        </p:spPr>
        <p:txBody>
          <a:bodyPr anchor="t" rtlCol="false" tIns="0" lIns="0" bIns="0" rIns="0">
            <a:spAutoFit/>
          </a:bodyPr>
          <a:lstStyle/>
          <a:p>
            <a:pPr marL="1014742" indent="-507371" lvl="1">
              <a:lnSpc>
                <a:spcPts val="6063"/>
              </a:lnSpc>
              <a:buFont typeface="Arial"/>
              <a:buChar char="•"/>
            </a:pPr>
            <a:r>
              <a:rPr lang="en-US" sz="4700">
                <a:solidFill>
                  <a:srgbClr val="1B1B1B"/>
                </a:solidFill>
                <a:latin typeface="Poppins Medium"/>
              </a:rPr>
              <a:t>HTML (HTML5)</a:t>
            </a:r>
          </a:p>
          <a:p>
            <a:pPr marL="1014742" indent="-507371" lvl="1">
              <a:lnSpc>
                <a:spcPts val="6063"/>
              </a:lnSpc>
              <a:buFont typeface="Arial"/>
              <a:buChar char="•"/>
            </a:pPr>
            <a:r>
              <a:rPr lang="en-US" sz="4700">
                <a:solidFill>
                  <a:srgbClr val="1B1B1B"/>
                </a:solidFill>
                <a:latin typeface="Poppins Medium"/>
              </a:rPr>
              <a:t>PHP </a:t>
            </a:r>
          </a:p>
          <a:p>
            <a:pPr marL="1014742" indent="-507371" lvl="1">
              <a:lnSpc>
                <a:spcPts val="6063"/>
              </a:lnSpc>
              <a:buFont typeface="Arial"/>
              <a:buChar char="•"/>
            </a:pPr>
            <a:r>
              <a:rPr lang="en-US" sz="4700">
                <a:solidFill>
                  <a:srgbClr val="1B1B1B"/>
                </a:solidFill>
                <a:latin typeface="Poppins Medium"/>
              </a:rPr>
              <a:t>CSS</a:t>
            </a:r>
          </a:p>
          <a:p>
            <a:pPr marL="1014742" indent="-507371" lvl="1">
              <a:lnSpc>
                <a:spcPts val="6063"/>
              </a:lnSpc>
              <a:buFont typeface="Arial"/>
              <a:buChar char="•"/>
            </a:pPr>
            <a:r>
              <a:rPr lang="en-US" sz="4700">
                <a:solidFill>
                  <a:srgbClr val="1B1B1B"/>
                </a:solidFill>
                <a:latin typeface="Poppins Medium"/>
              </a:rPr>
              <a:t>JavaScript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3116"/>
            <a:ext cx="7142721" cy="35713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345018" y="7232810"/>
            <a:ext cx="3083008" cy="3083008"/>
          </a:xfrm>
          <a:prstGeom prst="rect">
            <a:avLst/>
          </a:prstGeom>
        </p:spPr>
      </p:pic>
      <p:sp>
        <p:nvSpPr>
          <p:cNvPr name="TextBox 4" id="4"/>
          <p:cNvSpPr txBox="true"/>
          <p:nvPr/>
        </p:nvSpPr>
        <p:spPr>
          <a:xfrm rot="0">
            <a:off x="523596" y="1722121"/>
            <a:ext cx="17240808" cy="7536179"/>
          </a:xfrm>
          <a:prstGeom prst="rect">
            <a:avLst/>
          </a:prstGeom>
        </p:spPr>
        <p:txBody>
          <a:bodyPr anchor="t" rtlCol="false" tIns="0" lIns="0" bIns="0" rIns="0">
            <a:spAutoFit/>
          </a:bodyPr>
          <a:lstStyle/>
          <a:p>
            <a:pPr>
              <a:lnSpc>
                <a:spcPts val="4620"/>
              </a:lnSpc>
            </a:pPr>
            <a:r>
              <a:rPr lang="en-US" sz="3300">
                <a:solidFill>
                  <a:srgbClr val="000000"/>
                </a:solidFill>
                <a:latin typeface="Open Sans Bold"/>
              </a:rPr>
              <a:t>Jenis file template</a:t>
            </a:r>
          </a:p>
          <a:p>
            <a:pPr>
              <a:lnSpc>
                <a:spcPts val="4620"/>
              </a:lnSpc>
            </a:pPr>
            <a:r>
              <a:rPr lang="en-US" sz="3300">
                <a:solidFill>
                  <a:srgbClr val="000000"/>
                </a:solidFill>
                <a:latin typeface="Open Sans"/>
              </a:rPr>
              <a:t>Berikut macam-macam file template selain index.php</a:t>
            </a:r>
          </a:p>
          <a:p>
            <a:pPr marL="712480" indent="-356240" lvl="1">
              <a:lnSpc>
                <a:spcPts val="4620"/>
              </a:lnSpc>
              <a:buFont typeface="Arial"/>
              <a:buChar char="•"/>
            </a:pPr>
            <a:r>
              <a:rPr lang="en-US" sz="3300">
                <a:solidFill>
                  <a:srgbClr val="000000"/>
                </a:solidFill>
                <a:latin typeface="Open Sans Bold"/>
              </a:rPr>
              <a:t>Header.php</a:t>
            </a:r>
          </a:p>
          <a:p>
            <a:pPr>
              <a:lnSpc>
                <a:spcPts val="4620"/>
              </a:lnSpc>
            </a:pPr>
            <a:r>
              <a:rPr lang="en-US" sz="3300">
                <a:solidFill>
                  <a:srgbClr val="000000"/>
                </a:solidFill>
                <a:latin typeface="Open Sans"/>
              </a:rPr>
              <a:t>File template ini berisi code H</a:t>
            </a:r>
            <a:r>
              <a:rPr lang="en-US" sz="3300">
                <a:solidFill>
                  <a:srgbClr val="000000"/>
                </a:solidFill>
                <a:latin typeface="Open Sans"/>
              </a:rPr>
              <a:t>TML. Digunakan untuk menampilkan dibagian atas halaman.</a:t>
            </a:r>
          </a:p>
          <a:p>
            <a:pPr marL="712480" indent="-356240" lvl="1">
              <a:lnSpc>
                <a:spcPts val="4620"/>
              </a:lnSpc>
              <a:buFont typeface="Arial"/>
              <a:buChar char="•"/>
            </a:pPr>
            <a:r>
              <a:rPr lang="en-US" sz="3300">
                <a:solidFill>
                  <a:srgbClr val="000000"/>
                </a:solidFill>
                <a:latin typeface="Open Sans Bold"/>
              </a:rPr>
              <a:t>Single.php</a:t>
            </a:r>
          </a:p>
          <a:p>
            <a:pPr>
              <a:lnSpc>
                <a:spcPts val="4620"/>
              </a:lnSpc>
            </a:pPr>
            <a:r>
              <a:rPr lang="en-US" sz="3300">
                <a:solidFill>
                  <a:srgbClr val="000000"/>
                </a:solidFill>
                <a:latin typeface="Open Sans"/>
              </a:rPr>
              <a:t>File template ini digunakan untuk menampilkan halaman yang berasal dari blog kamu.</a:t>
            </a:r>
          </a:p>
          <a:p>
            <a:pPr marL="712480" indent="-356240" lvl="1">
              <a:lnSpc>
                <a:spcPts val="4620"/>
              </a:lnSpc>
              <a:buFont typeface="Arial"/>
              <a:buChar char="•"/>
            </a:pPr>
            <a:r>
              <a:rPr lang="en-US" sz="3300">
                <a:solidFill>
                  <a:srgbClr val="000000"/>
                </a:solidFill>
                <a:latin typeface="Open Sans Bold"/>
              </a:rPr>
              <a:t>Coments.php</a:t>
            </a:r>
          </a:p>
          <a:p>
            <a:pPr>
              <a:lnSpc>
                <a:spcPts val="4620"/>
              </a:lnSpc>
            </a:pPr>
            <a:r>
              <a:rPr lang="en-US" sz="3300">
                <a:solidFill>
                  <a:srgbClr val="000000"/>
                </a:solidFill>
                <a:latin typeface="Open Sans"/>
              </a:rPr>
              <a:t>File template ini untuk mengatur kolom komentar ditampilkan.</a:t>
            </a:r>
          </a:p>
          <a:p>
            <a:pPr marL="712480" indent="-356240" lvl="1">
              <a:lnSpc>
                <a:spcPts val="4620"/>
              </a:lnSpc>
              <a:buFont typeface="Arial"/>
              <a:buChar char="•"/>
            </a:pPr>
            <a:r>
              <a:rPr lang="en-US" sz="3300">
                <a:solidFill>
                  <a:srgbClr val="000000"/>
                </a:solidFill>
                <a:latin typeface="Open Sans Bold"/>
              </a:rPr>
              <a:t>Footer.php,</a:t>
            </a:r>
          </a:p>
          <a:p>
            <a:pPr>
              <a:lnSpc>
                <a:spcPts val="4620"/>
              </a:lnSpc>
            </a:pPr>
            <a:r>
              <a:rPr lang="en-US" sz="3300">
                <a:solidFill>
                  <a:srgbClr val="000000"/>
                </a:solidFill>
                <a:latin typeface="Open Sans"/>
              </a:rPr>
              <a:t>File template ini berisi code HTML. Digunakan untuk menampilkan bagian bawah halaman.</a:t>
            </a:r>
          </a:p>
          <a:p>
            <a:pPr>
              <a:lnSpc>
                <a:spcPts val="462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68733" y="0"/>
            <a:ext cx="3219267" cy="1603780"/>
          </a:xfrm>
          <a:prstGeom prst="rect">
            <a:avLst/>
          </a:prstGeom>
        </p:spPr>
      </p:pic>
      <p:sp>
        <p:nvSpPr>
          <p:cNvPr name="AutoShape 3" id="3"/>
          <p:cNvSpPr/>
          <p:nvPr/>
        </p:nvSpPr>
        <p:spPr>
          <a:xfrm rot="-2386809">
            <a:off x="14708770" y="1016195"/>
            <a:ext cx="1203213" cy="208313"/>
          </a:xfrm>
          <a:prstGeom prst="rect">
            <a:avLst/>
          </a:prstGeom>
          <a:solidFill>
            <a:srgbClr val="6422B8"/>
          </a:solidFill>
        </p:spPr>
      </p:sp>
      <p:pic>
        <p:nvPicPr>
          <p:cNvPr name="Picture 4" id="4"/>
          <p:cNvPicPr>
            <a:picLocks noChangeAspect="true"/>
          </p:cNvPicPr>
          <p:nvPr/>
        </p:nvPicPr>
        <p:blipFill>
          <a:blip r:embed="rId4">
            <a:alphaModFix amt="6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866579" y="-210269"/>
            <a:ext cx="10554841" cy="10497269"/>
          </a:xfrm>
          <a:prstGeom prst="rect">
            <a:avLst/>
          </a:prstGeom>
        </p:spPr>
      </p:pic>
      <p:grpSp>
        <p:nvGrpSpPr>
          <p:cNvPr name="Group 5" id="5"/>
          <p:cNvGrpSpPr>
            <a:grpSpLocks noChangeAspect="true"/>
          </p:cNvGrpSpPr>
          <p:nvPr/>
        </p:nvGrpSpPr>
        <p:grpSpPr>
          <a:xfrm rot="0">
            <a:off x="624073" y="6549120"/>
            <a:ext cx="4628618" cy="3182771"/>
            <a:chOff x="0" y="0"/>
            <a:chExt cx="6159500" cy="4235450"/>
          </a:xfrm>
        </p:grpSpPr>
        <p:sp>
          <p:nvSpPr>
            <p:cNvPr name="Freeform 6" id="6"/>
            <p:cNvSpPr/>
            <p:nvPr/>
          </p:nvSpPr>
          <p:spPr>
            <a:xfrm>
              <a:off x="0" y="0"/>
              <a:ext cx="6159500" cy="4235450"/>
            </a:xfrm>
            <a:custGeom>
              <a:avLst/>
              <a:gdLst/>
              <a:ahLst/>
              <a:cxnLst/>
              <a:rect r="r" b="b" t="t" l="l"/>
              <a:pathLst>
                <a:path h="4235450" w="6159500">
                  <a:moveTo>
                    <a:pt x="6159500" y="4235450"/>
                  </a:moveTo>
                  <a:lnTo>
                    <a:pt x="0" y="3696970"/>
                  </a:lnTo>
                  <a:lnTo>
                    <a:pt x="0" y="0"/>
                  </a:lnTo>
                  <a:lnTo>
                    <a:pt x="6159500" y="538480"/>
                  </a:lnTo>
                  <a:close/>
                </a:path>
              </a:pathLst>
            </a:custGeom>
            <a:blipFill>
              <a:blip r:embed="rId6"/>
              <a:stretch>
                <a:fillRect l="-35622" r="-120437" t="-59016" b="-73722"/>
              </a:stretch>
            </a:blipFill>
          </p:spPr>
        </p:sp>
      </p:grpSp>
      <p:grpSp>
        <p:nvGrpSpPr>
          <p:cNvPr name="Group 7" id="7"/>
          <p:cNvGrpSpPr/>
          <p:nvPr/>
        </p:nvGrpSpPr>
        <p:grpSpPr>
          <a:xfrm rot="0">
            <a:off x="0" y="5614047"/>
            <a:ext cx="1870145" cy="1870145"/>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sp>
      </p:grpSp>
      <p:sp>
        <p:nvSpPr>
          <p:cNvPr name="TextBox 9" id="9"/>
          <p:cNvSpPr txBox="true"/>
          <p:nvPr/>
        </p:nvSpPr>
        <p:spPr>
          <a:xfrm rot="0">
            <a:off x="3236366" y="3460115"/>
            <a:ext cx="11815267"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Open Sans Light Bold"/>
              </a:rPr>
              <a:t>"Terima Kasih</a:t>
            </a:r>
          </a:p>
          <a:p>
            <a:pPr algn="ctr">
              <a:lnSpc>
                <a:spcPts val="12880"/>
              </a:lnSpc>
            </a:pPr>
            <a:r>
              <a:rPr lang="en-US" sz="9200">
                <a:solidFill>
                  <a:srgbClr val="000000"/>
                </a:solidFill>
                <a:latin typeface="Open Sans Light Bold"/>
              </a:rPr>
              <a:t>Telah Menyimak🙏"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386809">
            <a:off x="996005" y="1443211"/>
            <a:ext cx="1382246" cy="239309"/>
          </a:xfrm>
          <a:prstGeom prst="rect">
            <a:avLst/>
          </a:prstGeom>
          <a:solidFill>
            <a:srgbClr val="6422B8"/>
          </a:solidFill>
        </p:spPr>
      </p:sp>
      <p:grpSp>
        <p:nvGrpSpPr>
          <p:cNvPr name="Group 3" id="3"/>
          <p:cNvGrpSpPr/>
          <p:nvPr/>
        </p:nvGrpSpPr>
        <p:grpSpPr>
          <a:xfrm rot="0">
            <a:off x="2808518" y="2968754"/>
            <a:ext cx="1484783" cy="1484783"/>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3B"/>
            </a:solidFill>
          </p:spPr>
        </p:sp>
      </p:grpSp>
      <p:grpSp>
        <p:nvGrpSpPr>
          <p:cNvPr name="Group 5" id="5"/>
          <p:cNvGrpSpPr/>
          <p:nvPr/>
        </p:nvGrpSpPr>
        <p:grpSpPr>
          <a:xfrm rot="0">
            <a:off x="2808518" y="4060670"/>
            <a:ext cx="12670963" cy="3212852"/>
            <a:chOff x="0" y="0"/>
            <a:chExt cx="16894617" cy="4283803"/>
          </a:xfrm>
        </p:grpSpPr>
        <p:sp>
          <p:nvSpPr>
            <p:cNvPr name="TextBox 6" id="6"/>
            <p:cNvSpPr txBox="true"/>
            <p:nvPr/>
          </p:nvSpPr>
          <p:spPr>
            <a:xfrm rot="0">
              <a:off x="0" y="421322"/>
              <a:ext cx="16894617" cy="1568451"/>
            </a:xfrm>
            <a:prstGeom prst="rect">
              <a:avLst/>
            </a:prstGeom>
          </p:spPr>
          <p:txBody>
            <a:bodyPr anchor="t" rtlCol="false" tIns="0" lIns="0" bIns="0" rIns="0">
              <a:spAutoFit/>
            </a:bodyPr>
            <a:lstStyle/>
            <a:p>
              <a:pPr algn="ctr">
                <a:lnSpc>
                  <a:spcPts val="9674"/>
                </a:lnSpc>
              </a:pPr>
              <a:r>
                <a:rPr lang="en-US" sz="7499">
                  <a:solidFill>
                    <a:srgbClr val="1B1B1B"/>
                  </a:solidFill>
                  <a:latin typeface="Poppins Medium Bold"/>
                </a:rPr>
                <a:t>"Apa itu </a:t>
              </a:r>
              <a:r>
                <a:rPr lang="en-US" sz="7499">
                  <a:solidFill>
                    <a:srgbClr val="1B48AB"/>
                  </a:solidFill>
                  <a:latin typeface="Poppins Medium Bold"/>
                </a:rPr>
                <a:t>SEO</a:t>
              </a:r>
              <a:r>
                <a:rPr lang="en-US" sz="7499">
                  <a:solidFill>
                    <a:srgbClr val="1B1B1B"/>
                  </a:solidFill>
                  <a:latin typeface="Poppins Medium Bold"/>
                </a:rPr>
                <a:t>?."</a:t>
              </a:r>
            </a:p>
          </p:txBody>
        </p:sp>
        <p:sp>
          <p:nvSpPr>
            <p:cNvPr name="TextBox 7" id="7"/>
            <p:cNvSpPr txBox="true"/>
            <p:nvPr/>
          </p:nvSpPr>
          <p:spPr>
            <a:xfrm rot="0">
              <a:off x="3771529" y="3477353"/>
              <a:ext cx="9351559" cy="806450"/>
            </a:xfrm>
            <a:prstGeom prst="rect">
              <a:avLst/>
            </a:prstGeom>
          </p:spPr>
          <p:txBody>
            <a:bodyPr anchor="t" rtlCol="false" tIns="0" lIns="0" bIns="0" rIns="0">
              <a:spAutoFit/>
            </a:bodyPr>
            <a:lstStyle/>
            <a:p>
              <a:pPr algn="ctr">
                <a:lnSpc>
                  <a:spcPts val="5250"/>
                </a:lnSpc>
              </a:pPr>
            </a:p>
          </p:txBody>
        </p:sp>
      </p:grpSp>
      <p:sp>
        <p:nvSpPr>
          <p:cNvPr name="AutoShape 8" id="8"/>
          <p:cNvSpPr/>
          <p:nvPr/>
        </p:nvSpPr>
        <p:spPr>
          <a:xfrm rot="0">
            <a:off x="5897880" y="5667096"/>
            <a:ext cx="6492240" cy="0"/>
          </a:xfrm>
          <a:prstGeom prst="line">
            <a:avLst/>
          </a:prstGeom>
          <a:ln cap="flat" w="57150">
            <a:solidFill>
              <a:srgbClr val="000000"/>
            </a:solidFill>
            <a:prstDash val="solid"/>
            <a:headEnd type="none" len="sm" w="sm"/>
            <a:tailEnd type="none" len="sm" w="sm"/>
          </a:ln>
        </p:spPr>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173200" y="6524416"/>
            <a:ext cx="4114800" cy="4114800"/>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572639" y="6216418"/>
            <a:ext cx="7142721" cy="3571361"/>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57675" y="3372196"/>
            <a:ext cx="13572650" cy="3454146"/>
          </a:xfrm>
          <a:prstGeom prst="rect">
            <a:avLst/>
          </a:prstGeom>
        </p:spPr>
        <p:txBody>
          <a:bodyPr anchor="t" rtlCol="false" tIns="0" lIns="0" bIns="0" rIns="0">
            <a:spAutoFit/>
          </a:bodyPr>
          <a:lstStyle/>
          <a:p>
            <a:pPr algn="ctr">
              <a:lnSpc>
                <a:spcPts val="6836"/>
              </a:lnSpc>
            </a:pPr>
            <a:r>
              <a:rPr lang="en-US" sz="5299">
                <a:solidFill>
                  <a:srgbClr val="1B1B1B"/>
                </a:solidFill>
                <a:latin typeface="Poppins Light"/>
              </a:rPr>
              <a:t>"</a:t>
            </a:r>
            <a:r>
              <a:rPr lang="en-US" sz="5299">
                <a:solidFill>
                  <a:srgbClr val="1B48AB"/>
                </a:solidFill>
                <a:latin typeface="Poppins Light Bold"/>
              </a:rPr>
              <a:t>SEO </a:t>
            </a:r>
            <a:r>
              <a:rPr lang="en-US" sz="5299">
                <a:solidFill>
                  <a:srgbClr val="1B1B1B"/>
                </a:solidFill>
                <a:latin typeface="Poppins Light"/>
              </a:rPr>
              <a:t>(</a:t>
            </a:r>
            <a:r>
              <a:rPr lang="en-US" sz="5299">
                <a:solidFill>
                  <a:srgbClr val="1B48AB"/>
                </a:solidFill>
                <a:latin typeface="Poppins Light"/>
              </a:rPr>
              <a:t>S</a:t>
            </a:r>
            <a:r>
              <a:rPr lang="en-US" sz="5299">
                <a:solidFill>
                  <a:srgbClr val="1B1B1B"/>
                </a:solidFill>
                <a:latin typeface="Poppins Light"/>
              </a:rPr>
              <a:t>earch </a:t>
            </a:r>
            <a:r>
              <a:rPr lang="en-US" sz="5299">
                <a:solidFill>
                  <a:srgbClr val="1B48AB"/>
                </a:solidFill>
                <a:latin typeface="Poppins Light"/>
              </a:rPr>
              <a:t>E</a:t>
            </a:r>
            <a:r>
              <a:rPr lang="en-US" sz="5299">
                <a:solidFill>
                  <a:srgbClr val="1B1B1B"/>
                </a:solidFill>
                <a:latin typeface="Poppins Light"/>
              </a:rPr>
              <a:t>ngine </a:t>
            </a:r>
            <a:r>
              <a:rPr lang="en-US" sz="5299">
                <a:solidFill>
                  <a:srgbClr val="1B48AB"/>
                </a:solidFill>
                <a:latin typeface="Poppins Light"/>
              </a:rPr>
              <a:t>O</a:t>
            </a:r>
            <a:r>
              <a:rPr lang="en-US" sz="5299">
                <a:solidFill>
                  <a:srgbClr val="1B1B1B"/>
                </a:solidFill>
                <a:latin typeface="Poppins Light"/>
              </a:rPr>
              <a:t>ptimization), yaitu langkah optimasi yang dilakukan agar website berada di hasil teratas mesin pencari, terutama Google."</a:t>
            </a:r>
          </a:p>
        </p:txBody>
      </p:sp>
      <p:grpSp>
        <p:nvGrpSpPr>
          <p:cNvPr name="Group 3" id="3"/>
          <p:cNvGrpSpPr/>
          <p:nvPr/>
        </p:nvGrpSpPr>
        <p:grpSpPr>
          <a:xfrm rot="0">
            <a:off x="12331850" y="8386943"/>
            <a:ext cx="4012179" cy="4012179"/>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910036" y="1028700"/>
            <a:ext cx="2988892" cy="1489012"/>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485368" y="8174878"/>
            <a:ext cx="1389125" cy="138912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344029" y="-1207765"/>
            <a:ext cx="3887942" cy="4751065"/>
          </a:xfrm>
          <a:prstGeom prst="rect">
            <a:avLst/>
          </a:prstGeom>
        </p:spPr>
      </p:pic>
      <p:sp>
        <p:nvSpPr>
          <p:cNvPr name="AutoShape 8" id="8"/>
          <p:cNvSpPr/>
          <p:nvPr/>
        </p:nvSpPr>
        <p:spPr>
          <a:xfrm rot="0">
            <a:off x="2729025" y="7578817"/>
            <a:ext cx="12829949" cy="0"/>
          </a:xfrm>
          <a:prstGeom prst="line">
            <a:avLst/>
          </a:prstGeom>
          <a:ln cap="flat" w="5715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8671" y="-1346833"/>
            <a:ext cx="3887942" cy="4751065"/>
          </a:xfrm>
          <a:prstGeom prst="rect">
            <a:avLst/>
          </a:prstGeom>
        </p:spPr>
      </p:pic>
      <p:grpSp>
        <p:nvGrpSpPr>
          <p:cNvPr name="Group 3" id="3"/>
          <p:cNvGrpSpPr/>
          <p:nvPr/>
        </p:nvGrpSpPr>
        <p:grpSpPr>
          <a:xfrm rot="0">
            <a:off x="3437906" y="210350"/>
            <a:ext cx="1943755" cy="1943755"/>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grpSp>
        <p:nvGrpSpPr>
          <p:cNvPr name="Group 5" id="5"/>
          <p:cNvGrpSpPr/>
          <p:nvPr/>
        </p:nvGrpSpPr>
        <p:grpSpPr>
          <a:xfrm rot="0">
            <a:off x="-321439" y="3637279"/>
            <a:ext cx="6185893" cy="6237780"/>
            <a:chOff x="0" y="0"/>
            <a:chExt cx="8247857" cy="8317039"/>
          </a:xfrm>
        </p:grpSpPr>
        <p:grpSp>
          <p:nvGrpSpPr>
            <p:cNvPr name="Group 6" id="6"/>
            <p:cNvGrpSpPr>
              <a:grpSpLocks noChangeAspect="true"/>
            </p:cNvGrpSpPr>
            <p:nvPr/>
          </p:nvGrpSpPr>
          <p:grpSpPr>
            <a:xfrm rot="0">
              <a:off x="1021525" y="1090707"/>
              <a:ext cx="7226332" cy="7226332"/>
              <a:chOff x="0" y="0"/>
              <a:chExt cx="3331210" cy="3331210"/>
            </a:xfrm>
          </p:grpSpPr>
          <p:sp>
            <p:nvSpPr>
              <p:cNvPr name="Freeform 7" id="7"/>
              <p:cNvSpPr/>
              <p:nvPr/>
            </p:nvSpPr>
            <p:spPr>
              <a:xfrm>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0" r="0" t="0" b="0"/>
                </a:stretch>
              </a:blipFill>
            </p:spPr>
          </p:sp>
        </p:grpSp>
        <p:sp>
          <p:nvSpPr>
            <p:cNvPr name="TextBox 8" id="8"/>
            <p:cNvSpPr txBox="true"/>
            <p:nvPr/>
          </p:nvSpPr>
          <p:spPr>
            <a:xfrm rot="-2398292">
              <a:off x="-98991" y="1684376"/>
              <a:ext cx="6085516" cy="1999329"/>
            </a:xfrm>
            <a:prstGeom prst="rect">
              <a:avLst/>
            </a:prstGeom>
          </p:spPr>
          <p:txBody>
            <a:bodyPr anchor="t" rtlCol="false" tIns="0" lIns="0" bIns="0" rIns="0">
              <a:spAutoFit/>
            </a:bodyPr>
            <a:lstStyle/>
            <a:p>
              <a:pPr>
                <a:lnSpc>
                  <a:spcPts val="8198"/>
                </a:lnSpc>
              </a:pPr>
              <a:r>
                <a:rPr lang="en-US" sz="6355">
                  <a:solidFill>
                    <a:srgbClr val="1B1B1B"/>
                  </a:solidFill>
                  <a:latin typeface="Poppins Medium"/>
                </a:rPr>
                <a:t>WordPress</a:t>
              </a:r>
            </a:p>
          </p:txBody>
        </p:sp>
      </p:grpSp>
      <p:sp>
        <p:nvSpPr>
          <p:cNvPr name="AutoShape 9" id="9"/>
          <p:cNvSpPr/>
          <p:nvPr/>
        </p:nvSpPr>
        <p:spPr>
          <a:xfrm rot="-2386809">
            <a:off x="5173330" y="624861"/>
            <a:ext cx="1382246" cy="239309"/>
          </a:xfrm>
          <a:prstGeom prst="rect">
            <a:avLst/>
          </a:prstGeom>
          <a:solidFill>
            <a:srgbClr val="FFA53B"/>
          </a:solidFill>
        </p:spPr>
      </p:sp>
      <p:sp>
        <p:nvSpPr>
          <p:cNvPr name="TextBox 10" id="10"/>
          <p:cNvSpPr txBox="true"/>
          <p:nvPr/>
        </p:nvSpPr>
        <p:spPr>
          <a:xfrm rot="0">
            <a:off x="5624143" y="3028690"/>
            <a:ext cx="12015032" cy="5543389"/>
          </a:xfrm>
          <a:prstGeom prst="rect">
            <a:avLst/>
          </a:prstGeom>
        </p:spPr>
        <p:txBody>
          <a:bodyPr anchor="t" rtlCol="false" tIns="0" lIns="0" bIns="0" rIns="0">
            <a:spAutoFit/>
          </a:bodyPr>
          <a:lstStyle/>
          <a:p>
            <a:pPr algn="ctr" marL="768452" indent="-384226" lvl="1">
              <a:lnSpc>
                <a:spcPts val="4947"/>
              </a:lnSpc>
              <a:buFont typeface="Arial"/>
              <a:buChar char="•"/>
            </a:pPr>
            <a:r>
              <a:rPr lang="en-US" sz="3559">
                <a:solidFill>
                  <a:srgbClr val="1B1B1B"/>
                </a:solidFill>
                <a:latin typeface="Open Sans Bold"/>
              </a:rPr>
              <a:t>Niche</a:t>
            </a:r>
            <a:r>
              <a:rPr lang="en-US" sz="3559">
                <a:solidFill>
                  <a:srgbClr val="1B1B1B"/>
                </a:solidFill>
                <a:latin typeface="Open Sans"/>
              </a:rPr>
              <a:t> adalah tema atau topik pembahasan yang ada pada suatu website</a:t>
            </a:r>
          </a:p>
          <a:p>
            <a:pPr algn="ctr">
              <a:lnSpc>
                <a:spcPts val="4947"/>
              </a:lnSpc>
            </a:pPr>
          </a:p>
          <a:p>
            <a:pPr algn="ctr" marL="768452" indent="-384226" lvl="1">
              <a:lnSpc>
                <a:spcPts val="4947"/>
              </a:lnSpc>
              <a:buFont typeface="Arial"/>
              <a:buChar char="•"/>
            </a:pPr>
            <a:r>
              <a:rPr lang="en-US" sz="3559">
                <a:solidFill>
                  <a:srgbClr val="1B1B1B"/>
                </a:solidFill>
                <a:latin typeface="Open Sans Bold"/>
              </a:rPr>
              <a:t>O</a:t>
            </a:r>
            <a:r>
              <a:rPr lang="en-US" sz="3559">
                <a:solidFill>
                  <a:srgbClr val="1B1B1B"/>
                </a:solidFill>
                <a:latin typeface="Open Sans Bold"/>
              </a:rPr>
              <a:t>n-Page SEO</a:t>
            </a:r>
            <a:r>
              <a:rPr lang="en-US" sz="3559">
                <a:solidFill>
                  <a:srgbClr val="1B1B1B"/>
                </a:solidFill>
                <a:latin typeface="Open Sans"/>
              </a:rPr>
              <a:t> adalah optimasi internal yang meliputi sumber daya website yang kamu miliki yaitu kualitas dan kuantitas konten serta kecepatan website.</a:t>
            </a:r>
          </a:p>
          <a:p>
            <a:pPr algn="ctr">
              <a:lnSpc>
                <a:spcPts val="4947"/>
              </a:lnSpc>
            </a:pPr>
          </a:p>
          <a:p>
            <a:pPr algn="ctr" marL="768452" indent="-384226" lvl="1">
              <a:lnSpc>
                <a:spcPts val="4947"/>
              </a:lnSpc>
              <a:buFont typeface="Arial"/>
              <a:buChar char="•"/>
            </a:pPr>
            <a:r>
              <a:rPr lang="en-US" sz="3559">
                <a:solidFill>
                  <a:srgbClr val="1B1B1B"/>
                </a:solidFill>
                <a:latin typeface="Open Sans Bold"/>
              </a:rPr>
              <a:t>Off-Page SEO</a:t>
            </a:r>
            <a:r>
              <a:rPr lang="en-US" sz="3559">
                <a:solidFill>
                  <a:srgbClr val="1B1B1B"/>
                </a:solidFill>
                <a:latin typeface="Open Sans"/>
              </a:rPr>
              <a:t> adalah optimasi diluar website,seperti membangun backlink. </a:t>
            </a:r>
          </a:p>
        </p:txBody>
      </p:sp>
      <p:sp>
        <p:nvSpPr>
          <p:cNvPr name="TextBox 11" id="11"/>
          <p:cNvSpPr txBox="true"/>
          <p:nvPr/>
        </p:nvSpPr>
        <p:spPr>
          <a:xfrm rot="0">
            <a:off x="5381661" y="272213"/>
            <a:ext cx="12499995" cy="1908162"/>
          </a:xfrm>
          <a:prstGeom prst="rect">
            <a:avLst/>
          </a:prstGeom>
        </p:spPr>
        <p:txBody>
          <a:bodyPr anchor="t" rtlCol="false" tIns="0" lIns="0" bIns="0" rIns="0">
            <a:spAutoFit/>
          </a:bodyPr>
          <a:lstStyle/>
          <a:p>
            <a:pPr algn="ctr">
              <a:lnSpc>
                <a:spcPts val="7700"/>
              </a:lnSpc>
            </a:pPr>
            <a:r>
              <a:rPr lang="en-US" sz="5500">
                <a:solidFill>
                  <a:srgbClr val="1B1B1B"/>
                </a:solidFill>
                <a:latin typeface="Open Sans Light Bold"/>
              </a:rPr>
              <a:t>Istilah-istilah dalam </a:t>
            </a:r>
            <a:r>
              <a:rPr lang="en-US" sz="5500">
                <a:solidFill>
                  <a:srgbClr val="1B48AB"/>
                </a:solidFill>
                <a:latin typeface="Open Sans Light Bold"/>
              </a:rPr>
              <a:t>SEO </a:t>
            </a:r>
            <a:r>
              <a:rPr lang="en-US" sz="5500">
                <a:solidFill>
                  <a:srgbClr val="1B1B1B"/>
                </a:solidFill>
                <a:latin typeface="Open Sans Light Bold"/>
              </a:rPr>
              <a:t>WordPresss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880658" y="44902"/>
            <a:ext cx="3407342" cy="4163771"/>
          </a:xfrm>
          <a:prstGeom prst="rect">
            <a:avLst/>
          </a:prstGeom>
        </p:spPr>
      </p:pic>
      <p:sp>
        <p:nvSpPr>
          <p:cNvPr name="AutoShape 3" id="3"/>
          <p:cNvSpPr/>
          <p:nvPr/>
        </p:nvSpPr>
        <p:spPr>
          <a:xfrm rot="-2386809">
            <a:off x="770260" y="8309764"/>
            <a:ext cx="1382246" cy="239309"/>
          </a:xfrm>
          <a:prstGeom prst="rect">
            <a:avLst/>
          </a:prstGeom>
          <a:solidFill>
            <a:srgbClr val="FF738E"/>
          </a:solidFill>
        </p:spPr>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038062" y="0"/>
            <a:ext cx="1965605" cy="979229"/>
          </a:xfrm>
          <a:prstGeom prst="rect">
            <a:avLst/>
          </a:prstGeom>
        </p:spPr>
      </p:pic>
      <p:grpSp>
        <p:nvGrpSpPr>
          <p:cNvPr name="Group 5" id="5"/>
          <p:cNvGrpSpPr/>
          <p:nvPr/>
        </p:nvGrpSpPr>
        <p:grpSpPr>
          <a:xfrm rot="0">
            <a:off x="-685800" y="-180999"/>
            <a:ext cx="2320456" cy="2320456"/>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4CC"/>
            </a:solidFill>
          </p:spPr>
        </p:sp>
      </p:grpSp>
      <p:pic>
        <p:nvPicPr>
          <p:cNvPr name="Picture 7" id="7"/>
          <p:cNvPicPr>
            <a:picLocks noChangeAspect="true"/>
          </p:cNvPicPr>
          <p:nvPr/>
        </p:nvPicPr>
        <p:blipFill>
          <a:blip r:embed="rId6"/>
          <a:srcRect l="0" t="0" r="0" b="0"/>
          <a:stretch>
            <a:fillRect/>
          </a:stretch>
        </p:blipFill>
        <p:spPr>
          <a:xfrm flipH="false" flipV="false" rot="0">
            <a:off x="7677073" y="6124079"/>
            <a:ext cx="8907256" cy="3185312"/>
          </a:xfrm>
          <a:prstGeom prst="rect">
            <a:avLst/>
          </a:prstGeom>
        </p:spPr>
      </p:pic>
      <p:sp>
        <p:nvSpPr>
          <p:cNvPr name="TextBox 8" id="8"/>
          <p:cNvSpPr txBox="true"/>
          <p:nvPr/>
        </p:nvSpPr>
        <p:spPr>
          <a:xfrm rot="0">
            <a:off x="2069075" y="2088687"/>
            <a:ext cx="5937973" cy="958977"/>
          </a:xfrm>
          <a:prstGeom prst="rect">
            <a:avLst/>
          </a:prstGeom>
        </p:spPr>
        <p:txBody>
          <a:bodyPr anchor="t" rtlCol="false" tIns="0" lIns="0" bIns="0" rIns="0">
            <a:spAutoFit/>
          </a:bodyPr>
          <a:lstStyle/>
          <a:p>
            <a:pPr>
              <a:lnSpc>
                <a:spcPts val="7869"/>
              </a:lnSpc>
            </a:pPr>
            <a:r>
              <a:rPr lang="en-US" sz="6100">
                <a:solidFill>
                  <a:srgbClr val="1B1B1B"/>
                </a:solidFill>
                <a:latin typeface="Poppins Medium"/>
              </a:rPr>
              <a:t>Plugin </a:t>
            </a:r>
            <a:r>
              <a:rPr lang="en-US" sz="6100">
                <a:solidFill>
                  <a:srgbClr val="1B48AB"/>
                </a:solidFill>
                <a:latin typeface="Poppins Medium"/>
              </a:rPr>
              <a:t>SEO</a:t>
            </a:r>
          </a:p>
        </p:txBody>
      </p:sp>
      <p:sp>
        <p:nvSpPr>
          <p:cNvPr name="TextBox 9" id="9"/>
          <p:cNvSpPr txBox="true"/>
          <p:nvPr/>
        </p:nvSpPr>
        <p:spPr>
          <a:xfrm rot="0">
            <a:off x="2069075" y="4762480"/>
            <a:ext cx="7170972" cy="2627948"/>
          </a:xfrm>
          <a:prstGeom prst="rect">
            <a:avLst/>
          </a:prstGeom>
        </p:spPr>
        <p:txBody>
          <a:bodyPr anchor="t" rtlCol="false" tIns="0" lIns="0" bIns="0" rIns="0">
            <a:spAutoFit/>
          </a:bodyPr>
          <a:lstStyle/>
          <a:p>
            <a:pPr>
              <a:lnSpc>
                <a:spcPts val="5287"/>
              </a:lnSpc>
            </a:pPr>
            <a:r>
              <a:rPr lang="en-US" sz="3525">
                <a:solidFill>
                  <a:srgbClr val="1B1B1B"/>
                </a:solidFill>
                <a:latin typeface="Poppins Light"/>
              </a:rPr>
              <a:t>Yoast SEO,Adalah salah satu Plugin WordPress yang dapat memaksimalkan potensi Website </a:t>
            </a:r>
          </a:p>
        </p:txBody>
      </p:sp>
      <p:sp>
        <p:nvSpPr>
          <p:cNvPr name="TextBox 10" id="10"/>
          <p:cNvSpPr txBox="true"/>
          <p:nvPr/>
        </p:nvSpPr>
        <p:spPr>
          <a:xfrm rot="0">
            <a:off x="1634656" y="3461525"/>
            <a:ext cx="4222254"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000000"/>
                </a:solidFill>
                <a:latin typeface="Open Sans"/>
              </a:rPr>
              <a:t>Yoast SEO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01608" y="597099"/>
            <a:ext cx="1484783" cy="1484783"/>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sp>
      </p:grpSp>
      <p:sp>
        <p:nvSpPr>
          <p:cNvPr name="AutoShape 4" id="4"/>
          <p:cNvSpPr/>
          <p:nvPr/>
        </p:nvSpPr>
        <p:spPr>
          <a:xfrm rot="-2386809">
            <a:off x="8081681" y="1428061"/>
            <a:ext cx="1382246" cy="239309"/>
          </a:xfrm>
          <a:prstGeom prst="rect">
            <a:avLst/>
          </a:prstGeom>
          <a:solidFill>
            <a:srgbClr val="FFA53B"/>
          </a:solidFill>
        </p:spPr>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440329" y="7473516"/>
            <a:ext cx="3407342" cy="4163771"/>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6689964" y="2377157"/>
            <a:ext cx="4908071" cy="1755169"/>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7590" y="6888972"/>
            <a:ext cx="2914336" cy="2914336"/>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83935" y="56467"/>
            <a:ext cx="2807991" cy="2807991"/>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098620" y="7294410"/>
            <a:ext cx="2807991" cy="2807991"/>
          </a:xfrm>
          <a:prstGeom prst="rect">
            <a:avLst/>
          </a:prstGeom>
        </p:spPr>
      </p:pic>
      <p:sp>
        <p:nvSpPr>
          <p:cNvPr name="TextBox 10" id="10"/>
          <p:cNvSpPr txBox="true"/>
          <p:nvPr/>
        </p:nvSpPr>
        <p:spPr>
          <a:xfrm rot="0">
            <a:off x="2786288" y="4372278"/>
            <a:ext cx="12715425" cy="2079498"/>
          </a:xfrm>
          <a:prstGeom prst="rect">
            <a:avLst/>
          </a:prstGeom>
        </p:spPr>
        <p:txBody>
          <a:bodyPr anchor="t" rtlCol="false" tIns="0" lIns="0" bIns="0" rIns="0">
            <a:spAutoFit/>
          </a:bodyPr>
          <a:lstStyle/>
          <a:p>
            <a:pPr algn="ctr">
              <a:lnSpc>
                <a:spcPts val="8256"/>
              </a:lnSpc>
            </a:pPr>
            <a:r>
              <a:rPr lang="en-US" sz="6400">
                <a:solidFill>
                  <a:srgbClr val="1B1B1B"/>
                </a:solidFill>
                <a:latin typeface="Poppins Medium"/>
              </a:rPr>
              <a:t>"Hal hal yang dapat dilakukan oleh Plugin Yoast SEO"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DFD"/>
        </a:solidFill>
      </p:bgPr>
    </p:bg>
    <p:spTree>
      <p:nvGrpSpPr>
        <p:cNvPr id="1" name=""/>
        <p:cNvGrpSpPr/>
        <p:nvPr/>
      </p:nvGrpSpPr>
      <p:grpSpPr>
        <a:xfrm>
          <a:off x="0" y="0"/>
          <a:ext cx="0" cy="0"/>
          <a:chOff x="0" y="0"/>
          <a:chExt cx="0" cy="0"/>
        </a:xfrm>
      </p:grpSpPr>
      <p:sp>
        <p:nvSpPr>
          <p:cNvPr name="AutoShape 2" id="2"/>
          <p:cNvSpPr/>
          <p:nvPr/>
        </p:nvSpPr>
        <p:spPr>
          <a:xfrm rot="-2386809">
            <a:off x="15960485" y="2293002"/>
            <a:ext cx="1382246" cy="239309"/>
          </a:xfrm>
          <a:prstGeom prst="rect">
            <a:avLst/>
          </a:prstGeom>
          <a:solidFill>
            <a:srgbClr val="3647A8"/>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85231" y="5923894"/>
            <a:ext cx="3570463" cy="436310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19939" y="4569303"/>
            <a:ext cx="2305170" cy="1148394"/>
          </a:xfrm>
          <a:prstGeom prst="rect">
            <a:avLst/>
          </a:prstGeom>
        </p:spPr>
      </p:pic>
      <p:pic>
        <p:nvPicPr>
          <p:cNvPr name="Picture 5" id="5"/>
          <p:cNvPicPr>
            <a:picLocks noChangeAspect="true"/>
          </p:cNvPicPr>
          <p:nvPr/>
        </p:nvPicPr>
        <p:blipFill>
          <a:blip r:embed="rId6"/>
          <a:srcRect l="85" t="13711" r="28653" b="13454"/>
          <a:stretch>
            <a:fillRect/>
          </a:stretch>
        </p:blipFill>
        <p:spPr>
          <a:xfrm flipH="false" flipV="false" rot="0">
            <a:off x="3544349" y="2946822"/>
            <a:ext cx="11199302" cy="715401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883021" y="2551247"/>
            <a:ext cx="3427347" cy="1744831"/>
          </a:xfrm>
          <a:prstGeom prst="rect">
            <a:avLst/>
          </a:prstGeom>
        </p:spPr>
      </p:pic>
      <p:sp>
        <p:nvSpPr>
          <p:cNvPr name="TextBox 7" id="7"/>
          <p:cNvSpPr txBox="true"/>
          <p:nvPr/>
        </p:nvSpPr>
        <p:spPr>
          <a:xfrm rot="0">
            <a:off x="3836938" y="857250"/>
            <a:ext cx="10614124" cy="1543048"/>
          </a:xfrm>
          <a:prstGeom prst="rect">
            <a:avLst/>
          </a:prstGeom>
        </p:spPr>
        <p:txBody>
          <a:bodyPr anchor="t" rtlCol="false" tIns="0" lIns="0" bIns="0" rIns="0">
            <a:spAutoFit/>
          </a:bodyPr>
          <a:lstStyle/>
          <a:p>
            <a:pPr algn="ctr">
              <a:lnSpc>
                <a:spcPts val="12600"/>
              </a:lnSpc>
            </a:pPr>
            <a:r>
              <a:rPr lang="en-US" sz="9000">
                <a:solidFill>
                  <a:srgbClr val="000000"/>
                </a:solidFill>
                <a:latin typeface="Open Sans Light Bold"/>
              </a:rPr>
              <a:t>1.Konfigurasi Awal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857185"/>
            <a:ext cx="2859631" cy="285963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44029" y="-1207765"/>
            <a:ext cx="3887942" cy="4751065"/>
          </a:xfrm>
          <a:prstGeom prst="rect">
            <a:avLst/>
          </a:prstGeom>
        </p:spPr>
      </p:pic>
      <p:pic>
        <p:nvPicPr>
          <p:cNvPr name="Picture 5" id="5"/>
          <p:cNvPicPr>
            <a:picLocks noChangeAspect="true"/>
          </p:cNvPicPr>
          <p:nvPr/>
        </p:nvPicPr>
        <p:blipFill>
          <a:blip r:embed="rId4"/>
          <a:srcRect l="0" t="14195" r="26098" b="14045"/>
          <a:stretch>
            <a:fillRect/>
          </a:stretch>
        </p:blipFill>
        <p:spPr>
          <a:xfrm flipH="false" flipV="false" rot="0">
            <a:off x="3348104" y="3005758"/>
            <a:ext cx="11591793" cy="703484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885636" y="-289401"/>
            <a:ext cx="2914336" cy="2914336"/>
          </a:xfrm>
          <a:prstGeom prst="rect">
            <a:avLst/>
          </a:prstGeom>
        </p:spPr>
      </p:pic>
      <p:sp>
        <p:nvSpPr>
          <p:cNvPr name="TextBox 7" id="7"/>
          <p:cNvSpPr txBox="true"/>
          <p:nvPr/>
        </p:nvSpPr>
        <p:spPr>
          <a:xfrm rot="0">
            <a:off x="3573264" y="857250"/>
            <a:ext cx="11141472" cy="1543048"/>
          </a:xfrm>
          <a:prstGeom prst="rect">
            <a:avLst/>
          </a:prstGeom>
        </p:spPr>
        <p:txBody>
          <a:bodyPr anchor="t" rtlCol="false" tIns="0" lIns="0" bIns="0" rIns="0">
            <a:spAutoFit/>
          </a:bodyPr>
          <a:lstStyle/>
          <a:p>
            <a:pPr algn="ctr">
              <a:lnSpc>
                <a:spcPts val="12600"/>
              </a:lnSpc>
            </a:pPr>
            <a:r>
              <a:rPr lang="en-US" sz="9000">
                <a:solidFill>
                  <a:srgbClr val="000000"/>
                </a:solidFill>
                <a:latin typeface="Open Sans Light Bold"/>
              </a:rPr>
              <a:t>2. Webmaster Tools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7453" y="2400298"/>
            <a:ext cx="3154907" cy="315490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8084" y="0"/>
            <a:ext cx="2529916" cy="1260358"/>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1389125" cy="1389125"/>
          </a:xfrm>
          <a:prstGeom prst="rect">
            <a:avLst/>
          </a:prstGeom>
        </p:spPr>
      </p:pic>
      <p:pic>
        <p:nvPicPr>
          <p:cNvPr name="Picture 6" id="6"/>
          <p:cNvPicPr>
            <a:picLocks noChangeAspect="true"/>
          </p:cNvPicPr>
          <p:nvPr/>
        </p:nvPicPr>
        <p:blipFill>
          <a:blip r:embed="rId6"/>
          <a:srcRect l="0" t="13309" r="26652" b="6072"/>
          <a:stretch>
            <a:fillRect/>
          </a:stretch>
        </p:blipFill>
        <p:spPr>
          <a:xfrm flipH="false" flipV="false" rot="0">
            <a:off x="3687109" y="2789755"/>
            <a:ext cx="10913783" cy="7497245"/>
          </a:xfrm>
          <a:prstGeom prst="rect">
            <a:avLst/>
          </a:prstGeom>
        </p:spPr>
      </p:pic>
      <p:sp>
        <p:nvSpPr>
          <p:cNvPr name="TextBox 7" id="7"/>
          <p:cNvSpPr txBox="true"/>
          <p:nvPr/>
        </p:nvSpPr>
        <p:spPr>
          <a:xfrm rot="0">
            <a:off x="1502965" y="857250"/>
            <a:ext cx="15282070" cy="1543048"/>
          </a:xfrm>
          <a:prstGeom prst="rect">
            <a:avLst/>
          </a:prstGeom>
        </p:spPr>
        <p:txBody>
          <a:bodyPr anchor="t" rtlCol="false" tIns="0" lIns="0" bIns="0" rIns="0">
            <a:spAutoFit/>
          </a:bodyPr>
          <a:lstStyle/>
          <a:p>
            <a:pPr algn="ctr">
              <a:lnSpc>
                <a:spcPts val="12600"/>
              </a:lnSpc>
            </a:pPr>
            <a:r>
              <a:rPr lang="en-US" sz="9000">
                <a:solidFill>
                  <a:srgbClr val="000000"/>
                </a:solidFill>
                <a:latin typeface="Open Sans Light Bold"/>
              </a:rPr>
              <a:t>3. Analisa Pratinjau Google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DAFXcMxKFzE</dc:identifier>
  <dcterms:modified xsi:type="dcterms:W3CDTF">2011-08-01T06:04:30Z</dcterms:modified>
  <cp:revision>1</cp:revision>
  <dc:title>Presentasi Video Pitch Deck Internal Bentuk Minimalis Warna-warni</dc:title>
</cp:coreProperties>
</file>